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5143500" cx="9144000"/>
  <p:notesSz cx="6858000" cy="9144000"/>
  <p:embeddedFontLst>
    <p:embeddedFont>
      <p:font typeface="Comfortaa SemiBold"/>
      <p:regular r:id="rId21"/>
      <p:bold r:id="rId22"/>
    </p:embeddedFont>
    <p:embeddedFont>
      <p:font typeface="Poppins"/>
      <p:regular r:id="rId23"/>
      <p:bold r:id="rId24"/>
      <p:italic r:id="rId25"/>
      <p:boldItalic r:id="rId26"/>
    </p:embeddedFont>
    <p:embeddedFont>
      <p:font typeface="Poppins Light"/>
      <p:regular r:id="rId27"/>
      <p:bold r:id="rId28"/>
      <p:italic r:id="rId29"/>
      <p:boldItalic r:id="rId30"/>
    </p:embeddedFont>
    <p:embeddedFont>
      <p:font typeface="Poppins Medium"/>
      <p:regular r:id="rId31"/>
      <p:bold r:id="rId32"/>
      <p:italic r:id="rId33"/>
      <p:boldItalic r:id="rId34"/>
    </p:embeddedFont>
    <p:embeddedFont>
      <p:font typeface="Poppins SemiBold"/>
      <p:regular r:id="rId35"/>
      <p:bold r:id="rId36"/>
      <p:italic r:id="rId37"/>
      <p:boldItalic r:id="rId38"/>
    </p:embeddedFont>
    <p:embeddedFont>
      <p:font typeface="Comfortaa"/>
      <p:regular r:id="rId39"/>
      <p:bold r:id="rId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GoogleSlidesCustomDataVersion2">
      <go:slidesCustomData xmlns:go="http://customooxmlschemas.google.com/" r:id="rId41" roundtripDataSignature="AMtx7miMkjJtmO6ZaHu1Ta5PEVPmR/h38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Comfortaa-bold.fntdata"/><Relationship Id="rId20" Type="http://schemas.openxmlformats.org/officeDocument/2006/relationships/slide" Target="slides/slide15.xml"/><Relationship Id="rId41" Type="http://customschemas.google.com/relationships/presentationmetadata" Target="metadata"/><Relationship Id="rId22" Type="http://schemas.openxmlformats.org/officeDocument/2006/relationships/font" Target="fonts/ComfortaaSemiBold-bold.fntdata"/><Relationship Id="rId21" Type="http://schemas.openxmlformats.org/officeDocument/2006/relationships/font" Target="fonts/ComfortaaSemiBold-regular.fntdata"/><Relationship Id="rId24" Type="http://schemas.openxmlformats.org/officeDocument/2006/relationships/font" Target="fonts/Poppins-bold.fntdata"/><Relationship Id="rId23" Type="http://schemas.openxmlformats.org/officeDocument/2006/relationships/font" Target="fonts/Poppins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Poppins-boldItalic.fntdata"/><Relationship Id="rId25" Type="http://schemas.openxmlformats.org/officeDocument/2006/relationships/font" Target="fonts/Poppins-italic.fntdata"/><Relationship Id="rId28" Type="http://schemas.openxmlformats.org/officeDocument/2006/relationships/font" Target="fonts/PoppinsLight-bold.fntdata"/><Relationship Id="rId27" Type="http://schemas.openxmlformats.org/officeDocument/2006/relationships/font" Target="fonts/PoppinsLight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PoppinsLight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PoppinsMedium-regular.fntdata"/><Relationship Id="rId30" Type="http://schemas.openxmlformats.org/officeDocument/2006/relationships/font" Target="fonts/PoppinsLight-boldItalic.fntdata"/><Relationship Id="rId11" Type="http://schemas.openxmlformats.org/officeDocument/2006/relationships/slide" Target="slides/slide6.xml"/><Relationship Id="rId33" Type="http://schemas.openxmlformats.org/officeDocument/2006/relationships/font" Target="fonts/PoppinsMedium-italic.fntdata"/><Relationship Id="rId10" Type="http://schemas.openxmlformats.org/officeDocument/2006/relationships/slide" Target="slides/slide5.xml"/><Relationship Id="rId32" Type="http://schemas.openxmlformats.org/officeDocument/2006/relationships/font" Target="fonts/PoppinsMedium-bold.fntdata"/><Relationship Id="rId13" Type="http://schemas.openxmlformats.org/officeDocument/2006/relationships/slide" Target="slides/slide8.xml"/><Relationship Id="rId35" Type="http://schemas.openxmlformats.org/officeDocument/2006/relationships/font" Target="fonts/PoppinsSemiBold-regular.fntdata"/><Relationship Id="rId12" Type="http://schemas.openxmlformats.org/officeDocument/2006/relationships/slide" Target="slides/slide7.xml"/><Relationship Id="rId34" Type="http://schemas.openxmlformats.org/officeDocument/2006/relationships/font" Target="fonts/PoppinsMedium-boldItalic.fntdata"/><Relationship Id="rId15" Type="http://schemas.openxmlformats.org/officeDocument/2006/relationships/slide" Target="slides/slide10.xml"/><Relationship Id="rId37" Type="http://schemas.openxmlformats.org/officeDocument/2006/relationships/font" Target="fonts/PoppinsSemiBold-italic.fntdata"/><Relationship Id="rId14" Type="http://schemas.openxmlformats.org/officeDocument/2006/relationships/slide" Target="slides/slide9.xml"/><Relationship Id="rId36" Type="http://schemas.openxmlformats.org/officeDocument/2006/relationships/font" Target="fonts/PoppinsSemiBold-bold.fntdata"/><Relationship Id="rId17" Type="http://schemas.openxmlformats.org/officeDocument/2006/relationships/slide" Target="slides/slide12.xml"/><Relationship Id="rId39" Type="http://schemas.openxmlformats.org/officeDocument/2006/relationships/font" Target="fonts/Comfortaa-regular.fntdata"/><Relationship Id="rId16" Type="http://schemas.openxmlformats.org/officeDocument/2006/relationships/slide" Target="slides/slide11.xml"/><Relationship Id="rId38" Type="http://schemas.openxmlformats.org/officeDocument/2006/relationships/font" Target="fonts/PoppinsSemiBold-bold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" name="Google Shape;5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6" name="Google Shape;156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7" name="Google Shape;167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8" name="Google Shape;178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8" name="Google Shape;188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7" name="Google Shape;197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6" name="Google Shape;206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" name="Google Shape;65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" name="Google Shape;76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8" name="Google Shape;88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2" name="Google Shape;102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3" name="Google Shape;113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4" name="Google Shape;124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6" name="Google Shape;136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6" name="Google Shape;146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1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6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2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" name="Google Shape;15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" name="Google Shape;16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2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2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2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2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2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2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2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24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24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25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Relationship Id="rId4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jpg"/><Relationship Id="rId4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jpg"/><Relationship Id="rId4" Type="http://schemas.openxmlformats.org/officeDocument/2006/relationships/image" Target="../media/image16.png"/><Relationship Id="rId5" Type="http://schemas.openxmlformats.org/officeDocument/2006/relationships/image" Target="../media/image14.png"/><Relationship Id="rId6" Type="http://schemas.openxmlformats.org/officeDocument/2006/relationships/hyperlink" Target="https://arxiv.org/abs/2112.10741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jpg"/><Relationship Id="rId4" Type="http://schemas.openxmlformats.org/officeDocument/2006/relationships/image" Target="../media/image1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jpg"/><Relationship Id="rId4" Type="http://schemas.openxmlformats.org/officeDocument/2006/relationships/image" Target="../media/image1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jpg"/><Relationship Id="rId4" Type="http://schemas.openxmlformats.org/officeDocument/2006/relationships/image" Target="../media/image1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jpg"/><Relationship Id="rId4" Type="http://schemas.openxmlformats.org/officeDocument/2006/relationships/image" Target="../media/image3.png"/><Relationship Id="rId5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jpg"/><Relationship Id="rId4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jpg"/><Relationship Id="rId4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jpg"/><Relationship Id="rId4" Type="http://schemas.openxmlformats.org/officeDocument/2006/relationships/image" Target="../media/image6.png"/><Relationship Id="rId5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jpg"/><Relationship Id="rId4" Type="http://schemas.openxmlformats.org/officeDocument/2006/relationships/hyperlink" Target="http://drive.google.com/file/d/1iNSFiSS_BKNLVUDkJETaGv5GtXmjRx2f/view" TargetMode="External"/><Relationship Id="rId5" Type="http://schemas.openxmlformats.org/officeDocument/2006/relationships/image" Target="../media/image1.jpg"/><Relationship Id="rId6" Type="http://schemas.openxmlformats.org/officeDocument/2006/relationships/image" Target="../media/image2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jpg"/><Relationship Id="rId4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jpg"/><Relationship Id="rId4" Type="http://schemas.openxmlformats.org/officeDocument/2006/relationships/hyperlink" Target="https://arxiv.org/abs/2111.02114" TargetMode="External"/><Relationship Id="rId5" Type="http://schemas.openxmlformats.org/officeDocument/2006/relationships/hyperlink" Target="https://github.com/openai/CLIP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5" name="Google Shape;55;p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6" name="Google Shape;56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"/>
          <p:cNvSpPr txBox="1"/>
          <p:nvPr/>
        </p:nvSpPr>
        <p:spPr>
          <a:xfrm>
            <a:off x="358325" y="1938375"/>
            <a:ext cx="5874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" sz="24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Mastering Stable Diffusion </a:t>
            </a:r>
            <a:endParaRPr b="1" i="0" sz="24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8" name="Google Shape;58;p1"/>
          <p:cNvSpPr txBox="1"/>
          <p:nvPr/>
        </p:nvSpPr>
        <p:spPr>
          <a:xfrm>
            <a:off x="387900" y="4220651"/>
            <a:ext cx="4454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Sandeep Singh</a:t>
            </a:r>
            <a:endParaRPr b="0" i="0" sz="1400" u="none" cap="none" strike="noStrike"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59" name="Google Shape;59;p1"/>
          <p:cNvSpPr txBox="1"/>
          <p:nvPr/>
        </p:nvSpPr>
        <p:spPr>
          <a:xfrm>
            <a:off x="396725" y="4452601"/>
            <a:ext cx="4454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Expert Senior Director, Bain &amp; Co.</a:t>
            </a:r>
            <a:endParaRPr sz="1100"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60" name="Google Shape;60;p1"/>
          <p:cNvSpPr/>
          <p:nvPr/>
        </p:nvSpPr>
        <p:spPr>
          <a:xfrm>
            <a:off x="425675" y="1452350"/>
            <a:ext cx="1325646" cy="354024"/>
          </a:xfrm>
          <a:prstGeom prst="flowChartTerminator">
            <a:avLst/>
          </a:prstGeom>
          <a:solidFill>
            <a:srgbClr val="22222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Workshop</a:t>
            </a:r>
            <a:endParaRPr b="0" i="0" sz="1200" u="none" cap="none" strike="noStrike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61" name="Google Shape;61;p1"/>
          <p:cNvSpPr txBox="1"/>
          <p:nvPr/>
        </p:nvSpPr>
        <p:spPr>
          <a:xfrm>
            <a:off x="358325" y="2395575"/>
            <a:ext cx="83979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" sz="24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Module 3   </a:t>
            </a:r>
            <a:endParaRPr b="1" i="0" sz="24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" sz="24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Stable Diffusion in Practice, Industrial Methods</a:t>
            </a:r>
            <a:endParaRPr b="1" i="0" sz="24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2" name="Google Shape;62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80656" y="3429000"/>
            <a:ext cx="1299218" cy="1301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159" name="Google Shape;159;p1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160" name="Google Shape;160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61" name="Google Shape;161;p10"/>
          <p:cNvSpPr txBox="1"/>
          <p:nvPr/>
        </p:nvSpPr>
        <p:spPr>
          <a:xfrm>
            <a:off x="192550" y="91325"/>
            <a:ext cx="5991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000000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Dall-E2: 1 Ft View</a:t>
            </a:r>
            <a:endParaRPr b="0" i="0" sz="2400" u="none" cap="none" strike="noStrike">
              <a:solidFill>
                <a:srgbClr val="000000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62" name="Google Shape;162;p10"/>
          <p:cNvSpPr txBox="1"/>
          <p:nvPr/>
        </p:nvSpPr>
        <p:spPr>
          <a:xfrm>
            <a:off x="824725" y="3109100"/>
            <a:ext cx="7854600" cy="18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DALL-E 2's trained as: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-"/>
            </a:pPr>
            <a:r>
              <a:rPr b="1" i="1" lang="en" sz="14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Prior is trained</a:t>
            </a: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by using Text and Image Embeddings Created by CLIP model.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-"/>
            </a:pPr>
            <a:r>
              <a:rPr b="1" i="1" lang="en" sz="14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Decoder is trained </a:t>
            </a: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by Image Embedding from CLIP and Image itself.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-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Once, Prior and Decoder is trained, To </a:t>
            </a:r>
            <a:r>
              <a:rPr b="1" i="1" lang="en" sz="14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do Text-to-Image</a:t>
            </a: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b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 Get the Text Encoding from Prompt Text.</a:t>
            </a:r>
            <a:b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 Input Text Embedding to Prior and Get Image Embedding. </a:t>
            </a:r>
            <a:b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3. Generate Image iteratively from Image Embedding using Diffusion Process.</a:t>
            </a:r>
            <a:b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3" name="Google Shape;163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64250" y="645425"/>
            <a:ext cx="5417701" cy="2396274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10"/>
          <p:cNvSpPr txBox="1"/>
          <p:nvPr/>
        </p:nvSpPr>
        <p:spPr>
          <a:xfrm>
            <a:off x="6617750" y="728925"/>
            <a:ext cx="2252400" cy="231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Note: We can directly </a:t>
            </a:r>
            <a:r>
              <a:rPr b="1" i="1" lang="en" sz="14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train the Decoder with Text Embedding,</a:t>
            </a: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but results are not that great. Authors of the OpenAI have experimented that and found capacity is much better with Prior before training decoder.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170" name="Google Shape;170;p1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171" name="Google Shape;171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72" name="Google Shape;172;p11"/>
          <p:cNvSpPr txBox="1"/>
          <p:nvPr/>
        </p:nvSpPr>
        <p:spPr>
          <a:xfrm>
            <a:off x="192550" y="91325"/>
            <a:ext cx="5991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000000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Dall-E2: GLIDE: Decoder Diffusion </a:t>
            </a:r>
            <a:endParaRPr b="0" i="0" sz="2400" u="none" cap="none" strike="noStrike">
              <a:solidFill>
                <a:srgbClr val="000000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pic>
        <p:nvPicPr>
          <p:cNvPr id="173" name="Google Shape;173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1625" y="756349"/>
            <a:ext cx="4623699" cy="10879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21625" y="2062226"/>
            <a:ext cx="4623698" cy="2546749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11"/>
          <p:cNvSpPr txBox="1"/>
          <p:nvPr/>
        </p:nvSpPr>
        <p:spPr>
          <a:xfrm>
            <a:off x="5209025" y="819025"/>
            <a:ext cx="3587400" cy="37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Decoder is also a Diffusion model called </a:t>
            </a:r>
            <a:r>
              <a:rPr b="1" i="1" lang="en" sz="14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GLIDE by OpenAI</a:t>
            </a: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and very much like the DDPM Model. </a:t>
            </a:r>
            <a:b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" sz="1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https://arxiv.org/abs/2112.10741</a:t>
            </a: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b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 addition to positional encoding as in DDPM, it take two more inputs other than Image as:</a:t>
            </a:r>
            <a:b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1" lang="en" sz="14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CLIP Text Embedding</a:t>
            </a:r>
            <a:br>
              <a:rPr b="1" i="1" lang="en" sz="14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1" lang="en" sz="14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CLIP Image Embedding</a:t>
            </a:r>
            <a:b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Rest of the Diffusion Model Semantics are same as DDPM. </a:t>
            </a:r>
            <a:b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Of Course it has higher number of parameters to learn than DDPM.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181" name="Google Shape;181;p1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182" name="Google Shape;182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12"/>
          <p:cNvSpPr txBox="1"/>
          <p:nvPr/>
        </p:nvSpPr>
        <p:spPr>
          <a:xfrm>
            <a:off x="192550" y="91325"/>
            <a:ext cx="5991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Dall-E2: Yay, Let’s Train?</a:t>
            </a:r>
            <a:endParaRPr b="0" i="0" sz="2400" u="none" cap="none" strike="noStrike">
              <a:solidFill>
                <a:srgbClr val="000000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84" name="Google Shape;184;p12"/>
          <p:cNvSpPr txBox="1"/>
          <p:nvPr/>
        </p:nvSpPr>
        <p:spPr>
          <a:xfrm>
            <a:off x="244925" y="762000"/>
            <a:ext cx="3878100" cy="3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Yes, lets train a Dall-E2 model from scratch:</a:t>
            </a:r>
            <a:b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If we have 1024 TPUv3</a:t>
            </a:r>
            <a:b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- 900K to run this experiment</a:t>
            </a:r>
            <a:b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Time to do few iterations with time and money at hand. </a:t>
            </a:r>
            <a:b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If scenario above is not easily viable, then go for </a:t>
            </a:r>
            <a:r>
              <a:rPr b="1" i="1" lang="en" sz="14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fine-tuning the Open Source Stable Diffusion</a:t>
            </a: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for our custom Data needs. </a:t>
            </a:r>
            <a:b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1" i="1" lang="en" sz="14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This is still a very big deal..!!</a:t>
            </a: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5" name="Google Shape;185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63325" y="761999"/>
            <a:ext cx="4502950" cy="409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191" name="Google Shape;191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192" name="Google Shape;192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13"/>
          <p:cNvSpPr txBox="1"/>
          <p:nvPr/>
        </p:nvSpPr>
        <p:spPr>
          <a:xfrm>
            <a:off x="192550" y="91325"/>
            <a:ext cx="5991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000000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Experiments: Use what we learned</a:t>
            </a:r>
            <a:endParaRPr b="0" i="0" sz="2400" u="none" cap="none" strike="noStrike">
              <a:solidFill>
                <a:srgbClr val="000000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94" name="Google Shape;194;p13"/>
          <p:cNvSpPr txBox="1"/>
          <p:nvPr/>
        </p:nvSpPr>
        <p:spPr>
          <a:xfrm>
            <a:off x="244925" y="762000"/>
            <a:ext cx="4708200" cy="3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With Knowledge of Diffusion Model and CLIP Text and Image Embedding, We can play around with some basic Image generation and get a feel for:</a:t>
            </a:r>
            <a:b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1" lang="en" sz="14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CLIP Text Encoders.</a:t>
            </a:r>
            <a:br>
              <a:rPr b="0" i="1" lang="en" sz="14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1" lang="en" sz="14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Hugging Face Spaces.</a:t>
            </a:r>
            <a:br>
              <a:rPr b="0" i="1" lang="en" sz="14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1" lang="en" sz="14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Hugging Face Diffusers Library.</a:t>
            </a:r>
            <a:b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Before fiddling with Code, remember:</a:t>
            </a:r>
            <a:b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1" lang="en" sz="14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Latents</a:t>
            </a:r>
            <a:br>
              <a:rPr b="0" i="1" lang="en" sz="14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1" lang="en" sz="14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Text Embedding</a:t>
            </a:r>
            <a:br>
              <a:rPr b="0" i="1" lang="en" sz="14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1" lang="en" sz="14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Image Embedding</a:t>
            </a:r>
            <a:br>
              <a:rPr b="0" i="1" lang="en" sz="14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1" lang="en" sz="14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Diffusion Process across Timestamps</a:t>
            </a:r>
            <a:b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Let’s Go To The RunPod:</a:t>
            </a:r>
            <a:b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1" lang="en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Module_3_Stable_Diffusion_Deep_Dive.ipynb</a:t>
            </a:r>
            <a:b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200" name="Google Shape;200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201" name="Google Shape;201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7620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04898" y="798550"/>
            <a:ext cx="2614351" cy="3955899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14"/>
          <p:cNvSpPr txBox="1"/>
          <p:nvPr/>
        </p:nvSpPr>
        <p:spPr>
          <a:xfrm>
            <a:off x="4147500" y="1646550"/>
            <a:ext cx="4381800" cy="157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0" lang="en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Questions?</a:t>
            </a:r>
            <a:endParaRPr b="0" i="0" sz="2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209" name="Google Shape;209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grpSp>
        <p:nvGrpSpPr>
          <p:cNvPr id="210" name="Google Shape;210;p15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211" name="Google Shape;211;p1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9144000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2" name="Google Shape;212;p15"/>
            <p:cNvSpPr txBox="1"/>
            <p:nvPr/>
          </p:nvSpPr>
          <p:spPr>
            <a:xfrm>
              <a:off x="6321550" y="2201350"/>
              <a:ext cx="282900" cy="954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0"/>
                <a:buFont typeface="Arial"/>
                <a:buNone/>
              </a:pPr>
              <a:r>
                <a:rPr b="1" i="0" lang="en" sz="5000" u="none" cap="none" strike="noStrike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rPr>
                <a:t>!</a:t>
              </a:r>
              <a:endParaRPr b="1" i="0" sz="50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68" name="Google Shape;68;p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69" name="Google Shape;69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2"/>
          <p:cNvSpPr txBox="1"/>
          <p:nvPr/>
        </p:nvSpPr>
        <p:spPr>
          <a:xfrm>
            <a:off x="116350" y="15125"/>
            <a:ext cx="5991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000000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Got the Diffusion Mode, Now What? </a:t>
            </a:r>
            <a:endParaRPr b="0" i="0" sz="2400" u="none" cap="none" strike="noStrike">
              <a:solidFill>
                <a:srgbClr val="000000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pic>
        <p:nvPicPr>
          <p:cNvPr id="71" name="Google Shape;71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88775" y="762000"/>
            <a:ext cx="4285325" cy="4271500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2"/>
          <p:cNvSpPr txBox="1"/>
          <p:nvPr/>
        </p:nvSpPr>
        <p:spPr>
          <a:xfrm>
            <a:off x="244925" y="798275"/>
            <a:ext cx="3873600" cy="23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Ok, got the diffusion Mode</a:t>
            </a: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l.</a:t>
            </a:r>
            <a:b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1" lang="en" sz="15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I can training a model to convert random noise into images of intent. </a:t>
            </a:r>
            <a:br>
              <a:rPr b="1" i="1" lang="en" sz="15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1" i="1" lang="en" sz="15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1" lang="en" sz="15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Not what?</a:t>
            </a:r>
            <a:endParaRPr b="1" i="0" sz="1500" u="none" cap="none" strike="noStrike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1" i="0" sz="1500" u="none" cap="none" strike="noStrike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●"/>
            </a:pPr>
            <a:r>
              <a:rPr b="1" i="0" lang="en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What is missing from Text-to-Image Stable Diffusion Model?</a:t>
            </a:r>
            <a:br>
              <a:rPr b="1" i="0" lang="en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1" i="0" lang="en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b="1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2"/>
          <p:cNvSpPr txBox="1"/>
          <p:nvPr/>
        </p:nvSpPr>
        <p:spPr>
          <a:xfrm>
            <a:off x="435425" y="3220350"/>
            <a:ext cx="3737400" cy="17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0" i="1" lang="en" sz="27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The Text</a:t>
            </a:r>
            <a:endParaRPr b="0" i="1" sz="2700" u="none" cap="none" strike="noStrike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t/>
            </a:r>
            <a:endParaRPr b="0" i="1" sz="2700" u="none" cap="none" strike="noStrike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●"/>
            </a:pPr>
            <a:r>
              <a:rPr b="0" i="0" lang="en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Let’s see what we need to Text-Condition the Diffusion Model.</a:t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9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79" name="Google Shape;79;p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80" name="Google Shape;80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3"/>
          <p:cNvSpPr txBox="1"/>
          <p:nvPr/>
        </p:nvSpPr>
        <p:spPr>
          <a:xfrm>
            <a:off x="192550" y="91325"/>
            <a:ext cx="5991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000000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Module 3 Purpose</a:t>
            </a:r>
            <a:endParaRPr b="0" i="0" sz="2400" u="none" cap="none" strike="noStrike">
              <a:solidFill>
                <a:srgbClr val="000000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82" name="Google Shape;82;p3"/>
          <p:cNvSpPr txBox="1"/>
          <p:nvPr/>
        </p:nvSpPr>
        <p:spPr>
          <a:xfrm>
            <a:off x="416950" y="1044325"/>
            <a:ext cx="47811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●"/>
            </a:pPr>
            <a:r>
              <a:rPr b="0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Understand The Text Conditioning Process..</a:t>
            </a:r>
            <a:endParaRPr b="0" i="0" sz="1400" u="none" cap="none" strike="noStrike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●"/>
            </a:pPr>
            <a:r>
              <a:rPr b="0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Figure out the Inspiration of Text Condition</a:t>
            </a:r>
            <a:endParaRPr b="0" i="0" sz="1400" u="none" cap="none" strike="noStrike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●"/>
            </a:pPr>
            <a:r>
              <a:rPr b="0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Dall-E2 Process: Clip ⇒ GLIDE</a:t>
            </a:r>
            <a:endParaRPr b="0" i="0" sz="1400" u="none" cap="none" strike="noStrike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●"/>
            </a:pPr>
            <a:r>
              <a:rPr b="0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Understand papers: </a:t>
            </a:r>
            <a:br>
              <a:rPr b="0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b="0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    </a:t>
            </a:r>
            <a:r>
              <a:rPr b="1" i="0" lang="en" sz="1400" u="none" cap="none" strike="noStrike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rPr>
              <a:t>CLIP</a:t>
            </a:r>
            <a:br>
              <a:rPr b="1" i="0" lang="en" sz="1400" u="none" cap="none" strike="noStrike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b="1" i="0" lang="en" sz="1400" u="none" cap="none" strike="noStrike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rPr>
              <a:t>    GLIDE</a:t>
            </a:r>
            <a:br>
              <a:rPr b="1" i="0" lang="en" sz="1400" u="none" cap="none" strike="noStrike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b="1" i="0" lang="en" sz="1400" u="none" cap="none" strike="noStrike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rPr>
              <a:t>    Dall-E2</a:t>
            </a:r>
            <a:endParaRPr b="1" i="0" sz="1400" u="none" cap="none" strike="noStrike">
              <a:solidFill>
                <a:schemeClr val="accent4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●"/>
            </a:pPr>
            <a:r>
              <a:rPr b="0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Training Stable Diffusion at Scale.</a:t>
            </a:r>
            <a:endParaRPr b="0" i="0" sz="1400" u="none" cap="none" strike="noStrike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●"/>
            </a:pPr>
            <a:r>
              <a:rPr b="0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Understand Important Terminologies.</a:t>
            </a:r>
            <a:endParaRPr b="0" i="0" sz="1400" u="none" cap="none" strike="noStrike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●"/>
            </a:pPr>
            <a:r>
              <a:rPr b="0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Setup Hands on Stable Diffusion Code base.</a:t>
            </a:r>
            <a:endParaRPr b="0" i="0" sz="1400" u="none" cap="none" strike="noStrike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●"/>
            </a:pPr>
            <a:r>
              <a:rPr b="0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Experiment with Hugging Face Diffusers Model.</a:t>
            </a:r>
            <a:endParaRPr b="0" i="0" sz="1400" u="none" cap="none" strike="noStrike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83" name="Google Shape;83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80650" y="1218525"/>
            <a:ext cx="2447125" cy="615875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3"/>
          <p:cNvSpPr txBox="1"/>
          <p:nvPr/>
        </p:nvSpPr>
        <p:spPr>
          <a:xfrm>
            <a:off x="5921575" y="2041875"/>
            <a:ext cx="2447100" cy="4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n" sz="2500" u="none" cap="none" strike="noStrike">
                <a:solidFill>
                  <a:schemeClr val="lt1"/>
                </a:solidFill>
                <a:highlight>
                  <a:schemeClr val="dk1"/>
                </a:highlight>
                <a:latin typeface="Comfortaa SemiBold"/>
                <a:ea typeface="Comfortaa SemiBold"/>
                <a:cs typeface="Comfortaa SemiBold"/>
                <a:sym typeface="Comfortaa SemiBold"/>
              </a:rPr>
              <a:t>OpenAI CLIP</a:t>
            </a:r>
            <a:endParaRPr b="0" i="0" sz="2500" u="none" cap="none" strike="noStrike">
              <a:solidFill>
                <a:schemeClr val="lt1"/>
              </a:solidFill>
              <a:highlight>
                <a:schemeClr val="dk1"/>
              </a:highlight>
              <a:latin typeface="Comfortaa SemiBold"/>
              <a:ea typeface="Comfortaa SemiBold"/>
              <a:cs typeface="Comfortaa SemiBold"/>
              <a:sym typeface="Comfortaa SemiBold"/>
            </a:endParaRPr>
          </a:p>
        </p:txBody>
      </p:sp>
      <p:pic>
        <p:nvPicPr>
          <p:cNvPr id="85" name="Google Shape;85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323038" y="2814225"/>
            <a:ext cx="3562350" cy="60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91" name="Google Shape;91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92" name="Google Shape;92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93" name="Google Shape;93;p4"/>
          <p:cNvSpPr txBox="1"/>
          <p:nvPr/>
        </p:nvSpPr>
        <p:spPr>
          <a:xfrm>
            <a:off x="192550" y="91325"/>
            <a:ext cx="5991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000000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Dall-E2: 10000 Ft View</a:t>
            </a:r>
            <a:endParaRPr b="0" i="0" sz="2400" u="none" cap="none" strike="noStrike">
              <a:solidFill>
                <a:srgbClr val="000000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pic>
        <p:nvPicPr>
          <p:cNvPr id="94" name="Google Shape;9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60637" y="768074"/>
            <a:ext cx="7022724" cy="197795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4"/>
          <p:cNvSpPr txBox="1"/>
          <p:nvPr/>
        </p:nvSpPr>
        <p:spPr>
          <a:xfrm>
            <a:off x="900925" y="2956700"/>
            <a:ext cx="7854600" cy="10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Enter Text Description to generate Images.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Text in Encoded into Text Embedding and processed further by pipeline models.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There are more than 1 internal pipeline models, which work together. No Monolithic trained!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What is in orange and blue shapes? Any guesses?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4"/>
          <p:cNvSpPr/>
          <p:nvPr/>
        </p:nvSpPr>
        <p:spPr>
          <a:xfrm>
            <a:off x="3511850" y="899700"/>
            <a:ext cx="1721750" cy="1778850"/>
          </a:xfrm>
          <a:custGeom>
            <a:rect b="b" l="l" r="r" t="t"/>
            <a:pathLst>
              <a:path extrusionOk="0" h="71154" w="72640">
                <a:moveTo>
                  <a:pt x="13503" y="7257"/>
                </a:moveTo>
                <a:cubicBezTo>
                  <a:pt x="3347" y="16376"/>
                  <a:pt x="-5116" y="51866"/>
                  <a:pt x="3675" y="61640"/>
                </a:cubicBezTo>
                <a:cubicBezTo>
                  <a:pt x="12466" y="71414"/>
                  <a:pt x="56093" y="75018"/>
                  <a:pt x="66249" y="65899"/>
                </a:cubicBezTo>
                <a:cubicBezTo>
                  <a:pt x="76405" y="56781"/>
                  <a:pt x="73402" y="16703"/>
                  <a:pt x="64611" y="6929"/>
                </a:cubicBezTo>
                <a:cubicBezTo>
                  <a:pt x="55820" y="-2845"/>
                  <a:pt x="23659" y="-1861"/>
                  <a:pt x="13503" y="7257"/>
                </a:cubicBezTo>
                <a:close/>
              </a:path>
            </a:pathLst>
          </a:custGeom>
          <a:noFill/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4"/>
          <p:cNvSpPr/>
          <p:nvPr/>
        </p:nvSpPr>
        <p:spPr>
          <a:xfrm>
            <a:off x="5689864" y="961201"/>
            <a:ext cx="887525" cy="1768800"/>
          </a:xfrm>
          <a:custGeom>
            <a:rect b="b" l="l" r="r" t="t"/>
            <a:pathLst>
              <a:path extrusionOk="0" h="70752" w="35501">
                <a:moveTo>
                  <a:pt x="13199" y="210"/>
                </a:moveTo>
                <a:cubicBezTo>
                  <a:pt x="7739" y="429"/>
                  <a:pt x="3753" y="757"/>
                  <a:pt x="1733" y="10694"/>
                </a:cubicBezTo>
                <a:cubicBezTo>
                  <a:pt x="-287" y="20632"/>
                  <a:pt x="-505" y="50498"/>
                  <a:pt x="1078" y="59835"/>
                </a:cubicBezTo>
                <a:cubicBezTo>
                  <a:pt x="2662" y="69172"/>
                  <a:pt x="6429" y="65678"/>
                  <a:pt x="11234" y="66715"/>
                </a:cubicBezTo>
                <a:cubicBezTo>
                  <a:pt x="16039" y="67753"/>
                  <a:pt x="26031" y="75615"/>
                  <a:pt x="29908" y="66060"/>
                </a:cubicBezTo>
                <a:cubicBezTo>
                  <a:pt x="33785" y="56505"/>
                  <a:pt x="37279" y="20358"/>
                  <a:pt x="34494" y="9383"/>
                </a:cubicBezTo>
                <a:cubicBezTo>
                  <a:pt x="31709" y="-1592"/>
                  <a:pt x="18659" y="-8"/>
                  <a:pt x="13199" y="210"/>
                </a:cubicBezTo>
                <a:close/>
              </a:path>
            </a:pathLst>
          </a:cu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4"/>
          <p:cNvSpPr txBox="1"/>
          <p:nvPr/>
        </p:nvSpPr>
        <p:spPr>
          <a:xfrm>
            <a:off x="1163025" y="3945225"/>
            <a:ext cx="7592400" cy="7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1" lang="en" sz="14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Orange Shape is: Model called Prior(which converts Text into Text Embedding. </a:t>
            </a:r>
            <a:br>
              <a:rPr b="1" i="1" lang="en" sz="14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1" lang="en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Blue Shape is: Diffusion Model(which we learned in last module) </a:t>
            </a:r>
            <a:endParaRPr b="1" i="1" sz="14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4"/>
          <p:cNvSpPr txBox="1"/>
          <p:nvPr/>
        </p:nvSpPr>
        <p:spPr>
          <a:xfrm>
            <a:off x="1875575" y="4553800"/>
            <a:ext cx="5028900" cy="36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So, we will learn about Orange Shape(Text Encoder) now!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105" name="Google Shape;105;p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106" name="Google Shape;106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07" name="Google Shape;107;p5"/>
          <p:cNvSpPr txBox="1"/>
          <p:nvPr/>
        </p:nvSpPr>
        <p:spPr>
          <a:xfrm>
            <a:off x="192550" y="91325"/>
            <a:ext cx="5991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000000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Dall-E2: 100 Ft View</a:t>
            </a:r>
            <a:endParaRPr b="0" i="0" sz="2400" u="none" cap="none" strike="noStrike">
              <a:solidFill>
                <a:srgbClr val="000000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08" name="Google Shape;108;p5"/>
          <p:cNvSpPr txBox="1"/>
          <p:nvPr/>
        </p:nvSpPr>
        <p:spPr>
          <a:xfrm>
            <a:off x="824725" y="3109100"/>
            <a:ext cx="7854600" cy="18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DALL-E 2's works as: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1" i="1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First</a:t>
            </a: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a text prompt converted to Text Embedding via trained Text Encoder.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1" i="1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Next</a:t>
            </a: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a model called the </a:t>
            </a:r>
            <a:r>
              <a:rPr b="1" i="1" lang="en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prior</a:t>
            </a: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maps the Text Embedding to a corresponding Image Encoding that captures the semantic information of the prompt contained in the text encoding.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1" i="1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Finally</a:t>
            </a: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an image decoder(which is </a:t>
            </a:r>
            <a:r>
              <a:rPr b="1" i="1" lang="en" sz="14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diffusion model</a:t>
            </a: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 stochastically generates an image which is a visual manifestation of this semantic information.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9" name="Google Shape;109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64250" y="645425"/>
            <a:ext cx="5417701" cy="2396274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5"/>
          <p:cNvSpPr txBox="1"/>
          <p:nvPr/>
        </p:nvSpPr>
        <p:spPr>
          <a:xfrm>
            <a:off x="6413000" y="783775"/>
            <a:ext cx="2154000" cy="23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1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Prior and Decoder both are Diffusion Models. </a:t>
            </a:r>
            <a:r>
              <a:rPr b="0" i="1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Prior can be Autoregressive model as well, but Diffusion Model works better. We will see what it means in a bit!</a:t>
            </a:r>
            <a:endParaRPr b="0" i="1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116" name="Google Shape;116;p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117" name="Google Shape;117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6"/>
          <p:cNvSpPr txBox="1"/>
          <p:nvPr/>
        </p:nvSpPr>
        <p:spPr>
          <a:xfrm>
            <a:off x="192550" y="91325"/>
            <a:ext cx="5991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000000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OpenAI CLIP: Revisit</a:t>
            </a:r>
            <a:endParaRPr b="0" i="0" sz="2400" u="none" cap="none" strike="noStrike">
              <a:solidFill>
                <a:srgbClr val="000000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19" name="Google Shape;119;p6"/>
          <p:cNvSpPr txBox="1"/>
          <p:nvPr/>
        </p:nvSpPr>
        <p:spPr>
          <a:xfrm>
            <a:off x="244925" y="762000"/>
            <a:ext cx="3878100" cy="3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CLIP generated Caption for Images.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Image ⇒ Text is not what we want, but it is still very useful for us because:</a:t>
            </a:r>
            <a:b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1" lang="en" sz="14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CLIP is Contrastive Model, which tried to match Image with Text in Latent representation space.</a:t>
            </a: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It is trained on pairs of Image and their captions and it tried to match them.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0" name="Google Shape;120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0625" y="1141800"/>
            <a:ext cx="3580199" cy="1108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31100" y="1083250"/>
            <a:ext cx="4149351" cy="2648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127" name="Google Shape;127;p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128" name="Google Shape;128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7"/>
          <p:cNvSpPr txBox="1"/>
          <p:nvPr/>
        </p:nvSpPr>
        <p:spPr>
          <a:xfrm>
            <a:off x="192550" y="91325"/>
            <a:ext cx="5991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000000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OpenAI CLIP: Revisit</a:t>
            </a:r>
            <a:endParaRPr b="0" i="0" sz="2400" u="none" cap="none" strike="noStrike">
              <a:solidFill>
                <a:srgbClr val="000000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pic>
        <p:nvPicPr>
          <p:cNvPr id="130" name="Google Shape;130;p7" title="CLIP_training-1.mp4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9150" y="856623"/>
            <a:ext cx="4636248" cy="2607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113525" y="1145062"/>
            <a:ext cx="3718776" cy="2031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7"/>
          <p:cNvSpPr txBox="1"/>
          <p:nvPr/>
        </p:nvSpPr>
        <p:spPr>
          <a:xfrm>
            <a:off x="714000" y="3634725"/>
            <a:ext cx="79431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So, when we say, CLIP model is trained, it means:</a:t>
            </a:r>
            <a:b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1" lang="en" sz="14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Text and Image Encoders are able to encode Texts and Images into their respective embeddings, where </a:t>
            </a:r>
            <a:r>
              <a:rPr b="1" i="1" lang="en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Contrastive Loss</a:t>
            </a:r>
            <a:r>
              <a:rPr b="1" i="1" lang="en" sz="14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 is minimized between embeddings. </a:t>
            </a:r>
            <a:endParaRPr b="1" i="1" sz="1400" u="none" cap="none" strike="noStrike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7"/>
          <p:cNvSpPr txBox="1"/>
          <p:nvPr/>
        </p:nvSpPr>
        <p:spPr>
          <a:xfrm>
            <a:off x="3333450" y="4536100"/>
            <a:ext cx="57414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WHT!! Contrastive Loss!!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139" name="Google Shape;139;p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140" name="Google Shape;140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8"/>
          <p:cNvSpPr txBox="1"/>
          <p:nvPr/>
        </p:nvSpPr>
        <p:spPr>
          <a:xfrm>
            <a:off x="192550" y="91325"/>
            <a:ext cx="5991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000000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OpenAI CLIP: Contrastive Loss</a:t>
            </a:r>
            <a:endParaRPr b="0" i="0" sz="2400" u="none" cap="none" strike="noStrike">
              <a:solidFill>
                <a:srgbClr val="000000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pic>
        <p:nvPicPr>
          <p:cNvPr id="142" name="Google Shape;142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10727" y="945163"/>
            <a:ext cx="5233676" cy="3318726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8"/>
          <p:cNvSpPr txBox="1"/>
          <p:nvPr/>
        </p:nvSpPr>
        <p:spPr>
          <a:xfrm>
            <a:off x="376750" y="991025"/>
            <a:ext cx="2776500" cy="33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Contrastive Loss is nothing fancy but: </a:t>
            </a:r>
            <a:b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From Sum of all the dot product of all the </a:t>
            </a:r>
            <a:r>
              <a:rPr b="1" i="1" lang="en" sz="14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matching</a:t>
            </a: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text and Image embedding pairs while subtracting </a:t>
            </a: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Sum of all the dot product of all the </a:t>
            </a:r>
            <a:r>
              <a:rPr b="1" i="1" lang="en" sz="14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Not</a:t>
            </a: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1" lang="en" sz="14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matching</a:t>
            </a: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text and Image embedding pairs.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Maximize:</a:t>
            </a:r>
            <a:b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1" lang="en" sz="14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Sum of all the Green Boxed - Sum of all the Gray Boxes</a:t>
            </a:r>
            <a:endParaRPr b="1" i="1" sz="1400" u="none" cap="none" strike="noStrike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149" name="Google Shape;149;p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150" name="Google Shape;150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491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9"/>
          <p:cNvSpPr txBox="1"/>
          <p:nvPr/>
        </p:nvSpPr>
        <p:spPr>
          <a:xfrm>
            <a:off x="192550" y="91325"/>
            <a:ext cx="5991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000000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OpenAI CLIP: Train or Use?</a:t>
            </a:r>
            <a:endParaRPr b="0" i="0" sz="2400" u="none" cap="none" strike="noStrike">
              <a:solidFill>
                <a:srgbClr val="000000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52" name="Google Shape;152;p9"/>
          <p:cNvSpPr txBox="1"/>
          <p:nvPr/>
        </p:nvSpPr>
        <p:spPr>
          <a:xfrm>
            <a:off x="376750" y="838625"/>
            <a:ext cx="3431700" cy="345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CLIP is trained on</a:t>
            </a: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b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1" lang="en" sz="14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LAION-400M</a:t>
            </a: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Open Dataset of CLIP-Filtered </a:t>
            </a:r>
            <a:r>
              <a:rPr b="0" i="0" lang="en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400 Million</a:t>
            </a: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Image-Text Pairs: </a:t>
            </a:r>
            <a:r>
              <a:rPr b="0" i="0" lang="en" sz="1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https://arxiv.org/abs/2111.02114</a:t>
            </a:r>
            <a:b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Systems needed for training a model like these are not an easy commodity. </a:t>
            </a:r>
            <a:b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Cost and Time are of essence in most cases.  </a:t>
            </a:r>
            <a:b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</a:pPr>
            <a:r>
              <a:rPr b="1" i="1" lang="en" sz="14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So, How to get my share of Text to Image encoding ?</a:t>
            </a:r>
            <a:endParaRPr b="1" i="1" sz="1400" u="none" cap="none" strike="noStrike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9"/>
          <p:cNvSpPr txBox="1"/>
          <p:nvPr/>
        </p:nvSpPr>
        <p:spPr>
          <a:xfrm>
            <a:off x="4324475" y="814050"/>
            <a:ext cx="4507800" cy="40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OpenAI provides the </a:t>
            </a:r>
            <a:r>
              <a:rPr b="1" i="1" lang="en" sz="14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text and image encoders of the trained CLIP</a:t>
            </a: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model to the public.</a:t>
            </a:r>
            <a:b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Available as clip python package:</a:t>
            </a:r>
            <a:b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import clip</a:t>
            </a:r>
            <a:endParaRPr b="0" i="0" sz="14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model, preprocess = clip.load('ViT-B/32', device)</a:t>
            </a:r>
            <a:br>
              <a:rPr b="0" i="0" lang="en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4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Text and Image Encoders are ready to use as:</a:t>
            </a:r>
            <a:b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# Calculate features</a:t>
            </a:r>
            <a:endParaRPr b="0" i="0" sz="14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model.encode_image(image_input)</a:t>
            </a:r>
            <a:endParaRPr b="0" i="0" sz="14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model.encode_text(text_inputs)</a:t>
            </a:r>
            <a:br>
              <a:rPr b="0" i="0" lang="en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4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Dot product of these matching text and image embeddings will be higher than unmatched pair. </a:t>
            </a:r>
            <a:b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Documentation: </a:t>
            </a:r>
            <a:r>
              <a:rPr b="0" i="0" lang="en" sz="1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https://github.com/openai/CLIP</a:t>
            </a: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